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4" autoAdjust="0"/>
    <p:restoredTop sz="94660"/>
  </p:normalViewPr>
  <p:slideViewPr>
    <p:cSldViewPr snapToGrid="0">
      <p:cViewPr varScale="1">
        <p:scale>
          <a:sx n="35" d="100"/>
          <a:sy n="35" d="100"/>
        </p:scale>
        <p:origin x="24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646947"/>
            <a:ext cx="8144134" cy="1459832"/>
          </a:xfrm>
        </p:spPr>
        <p:txBody>
          <a:bodyPr/>
          <a:lstStyle/>
          <a:p>
            <a:r>
              <a:rPr lang="en-US" dirty="0" smtClean="0"/>
              <a:t>After Reconstruction and the Industrial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End of Reconstructions and the Turn of the Century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57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Reconstruction (1865-1877)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154" y="2069432"/>
            <a:ext cx="11768300" cy="460030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know that as the Union worked to politically and socially rebuild the South that:</a:t>
            </a:r>
          </a:p>
          <a:p>
            <a:r>
              <a:rPr lang="en-US" dirty="0"/>
              <a:t>Radical Republicans, moderate presidents, and Southern Democrats disagreed about the </a:t>
            </a:r>
            <a:r>
              <a:rPr lang="en-US" dirty="0" smtClean="0"/>
              <a:t>integration of newly freed blacks</a:t>
            </a:r>
          </a:p>
          <a:p>
            <a:r>
              <a:rPr lang="en-US" dirty="0" smtClean="0"/>
              <a:t>Congress (under the Radical Republicans) had freed the slaves, given them equal protection under the law, and allowed them to vote (enfranchisement)</a:t>
            </a:r>
          </a:p>
          <a:p>
            <a:r>
              <a:rPr lang="en-US" dirty="0" smtClean="0"/>
              <a:t>Several establishments, organizations, and efforts either worked to help new freed blacks; and some that hindered their progress</a:t>
            </a:r>
          </a:p>
          <a:p>
            <a:pPr lvl="1"/>
            <a:r>
              <a:rPr lang="en-US" dirty="0" smtClean="0"/>
              <a:t>Morehouse College</a:t>
            </a:r>
          </a:p>
          <a:p>
            <a:pPr lvl="1"/>
            <a:r>
              <a:rPr lang="en-US" dirty="0" smtClean="0"/>
              <a:t>Freedman’s Bureau</a:t>
            </a:r>
          </a:p>
          <a:p>
            <a:pPr lvl="1"/>
            <a:r>
              <a:rPr lang="en-US" dirty="0" smtClean="0"/>
              <a:t>40 Acres and a mule</a:t>
            </a:r>
          </a:p>
          <a:p>
            <a:pPr lvl="1"/>
            <a:r>
              <a:rPr lang="en-US" dirty="0" smtClean="0"/>
              <a:t>Black Codes</a:t>
            </a:r>
          </a:p>
          <a:p>
            <a:pPr lvl="1"/>
            <a:r>
              <a:rPr lang="en-US" dirty="0" smtClean="0"/>
              <a:t>Ku Klux Klan</a:t>
            </a:r>
          </a:p>
          <a:p>
            <a:r>
              <a:rPr lang="en-US" dirty="0" smtClean="0"/>
              <a:t>Eventually, political power returned to the Southern Democrats after the election of President Hayes in 1876</a:t>
            </a:r>
          </a:p>
          <a:p>
            <a:r>
              <a:rPr lang="en-US" dirty="0" smtClean="0"/>
              <a:t>Russia sells Alaska to the US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785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Fall of 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2213812"/>
            <a:ext cx="11622505" cy="41869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According to scholars, there were three main causes for the failure of Reconstruction:</a:t>
            </a:r>
          </a:p>
          <a:p>
            <a:pPr lvl="1"/>
            <a:r>
              <a:rPr lang="en-US" dirty="0" smtClean="0"/>
              <a:t>Northern whites were only superficially concerned with the equalitarian purposes of Reconstruction</a:t>
            </a:r>
          </a:p>
          <a:p>
            <a:pPr lvl="1"/>
            <a:r>
              <a:rPr lang="en-US" dirty="0" smtClean="0"/>
              <a:t>Well-organized, and often violent resistance and opposition of Southern whites</a:t>
            </a:r>
          </a:p>
          <a:p>
            <a:pPr lvl="1"/>
            <a:r>
              <a:rPr lang="en-US" dirty="0" smtClean="0"/>
              <a:t>The illiteracy, inexperience and poverty of the freed men</a:t>
            </a:r>
          </a:p>
          <a:p>
            <a:r>
              <a:rPr lang="en-US" dirty="0" smtClean="0"/>
              <a:t>The South faced many obstacles:</a:t>
            </a:r>
          </a:p>
          <a:p>
            <a:pPr lvl="1"/>
            <a:r>
              <a:rPr lang="en-US" dirty="0" smtClean="0"/>
              <a:t>4 million new additions to the population</a:t>
            </a:r>
          </a:p>
          <a:p>
            <a:pPr lvl="1"/>
            <a:r>
              <a:rPr lang="en-US" dirty="0" smtClean="0"/>
              <a:t>Building a new economy </a:t>
            </a:r>
            <a:r>
              <a:rPr lang="en-US" dirty="0" smtClean="0">
                <a:sym typeface="Wingdings" panose="05000000000000000000" pitchFamily="2" charset="2"/>
              </a:rPr>
              <a:t> industrialization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politics</a:t>
            </a:r>
            <a:endParaRPr lang="en-US" dirty="0" smtClean="0"/>
          </a:p>
          <a:p>
            <a:r>
              <a:rPr lang="en-US" dirty="0" smtClean="0"/>
              <a:t>However, while the South was working to deal with their issues; the rest of the country was rapidly modernizing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75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Industrialization in America is on the Rise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2213812"/>
            <a:ext cx="11454063" cy="4235114"/>
          </a:xfrm>
        </p:spPr>
        <p:txBody>
          <a:bodyPr/>
          <a:lstStyle/>
          <a:p>
            <a:r>
              <a:rPr lang="en-US" dirty="0" smtClean="0"/>
              <a:t>Railroads</a:t>
            </a:r>
          </a:p>
          <a:p>
            <a:pPr lvl="1"/>
            <a:r>
              <a:rPr lang="en-US" dirty="0" smtClean="0"/>
              <a:t>Impacted the steel industry; steel was used to lay railroad tracks</a:t>
            </a:r>
          </a:p>
          <a:p>
            <a:pPr lvl="1"/>
            <a:r>
              <a:rPr lang="en-US" dirty="0"/>
              <a:t>The railroads, as the single largest business in the United States at this time, also changed the way businesses were organized. </a:t>
            </a:r>
            <a:r>
              <a:rPr lang="en-US" dirty="0" smtClean="0"/>
              <a:t>(Central Pacific Railroad)</a:t>
            </a:r>
            <a:r>
              <a:rPr lang="en-US" dirty="0"/>
              <a:t>	</a:t>
            </a:r>
          </a:p>
          <a:p>
            <a:pPr lvl="2"/>
            <a:r>
              <a:rPr lang="en-US" dirty="0" smtClean="0"/>
              <a:t>Creation of nation-wide businesses </a:t>
            </a:r>
            <a:r>
              <a:rPr lang="en-US" dirty="0" smtClean="0">
                <a:sym typeface="Wingdings" panose="05000000000000000000" pitchFamily="2" charset="2"/>
              </a:rPr>
              <a:t> government subsidies to railroads and private investments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Professionally trained employees were needed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New methods of accounting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Internal organization led to the consolidation of many railroads</a:t>
            </a:r>
          </a:p>
          <a:p>
            <a:pPr lvl="1"/>
            <a:r>
              <a:rPr lang="en-US" dirty="0"/>
              <a:t>The construction of the transcontinental railroad would not have been possible had a large labor supply of immigrant labor not been available and without the public investment in railroads by land grants and guaranteed construction </a:t>
            </a:r>
            <a:r>
              <a:rPr lang="en-US" dirty="0" smtClean="0"/>
              <a:t>costs</a:t>
            </a:r>
            <a:r>
              <a:rPr lang="en-US" dirty="0"/>
              <a:t>	</a:t>
            </a:r>
          </a:p>
          <a:p>
            <a:pPr lvl="1"/>
            <a:r>
              <a:rPr lang="en-US" dirty="0" smtClean="0"/>
              <a:t>Irish and German laborers; trouble working on railways because of nearby gold in California</a:t>
            </a:r>
          </a:p>
          <a:p>
            <a:pPr lvl="1"/>
            <a:r>
              <a:rPr lang="en-US" dirty="0" smtClean="0"/>
              <a:t>Chinese laborers replaced them; paid lower wages </a:t>
            </a:r>
            <a:r>
              <a:rPr lang="en-US" dirty="0" smtClean="0">
                <a:sym typeface="Wingdings" panose="05000000000000000000" pitchFamily="2" charset="2"/>
              </a:rPr>
              <a:t> many died during dangerous work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91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the West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729" y="2178424"/>
            <a:ext cx="11430000" cy="4356847"/>
          </a:xfrm>
        </p:spPr>
        <p:txBody>
          <a:bodyPr/>
          <a:lstStyle/>
          <a:p>
            <a:r>
              <a:rPr lang="en-US" dirty="0"/>
              <a:t>The federal government granted vast areas of western land to </a:t>
            </a:r>
            <a:r>
              <a:rPr lang="en-US" b="1" dirty="0"/>
              <a:t>railroad </a:t>
            </a:r>
            <a:r>
              <a:rPr lang="en-US" dirty="0"/>
              <a:t>owners 	</a:t>
            </a:r>
          </a:p>
          <a:p>
            <a:r>
              <a:rPr lang="en-US" dirty="0"/>
              <a:t>Railroad right-of-ways were 10 miles wide, plus 400 feet so the railroads could sell the land to help finance the cost of construction 	</a:t>
            </a:r>
          </a:p>
          <a:p>
            <a:r>
              <a:rPr lang="en-US" dirty="0"/>
              <a:t>The railroads earned money by transporting settlers west and goods east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08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Technology Advances Industry and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047" y="2151530"/>
            <a:ext cx="11483788" cy="4168588"/>
          </a:xfrm>
        </p:spPr>
        <p:txBody>
          <a:bodyPr/>
          <a:lstStyle/>
          <a:p>
            <a:r>
              <a:rPr lang="en-US" dirty="0"/>
              <a:t>The effects of technological advances made after Reconstruction forever changed how people lived 	</a:t>
            </a:r>
          </a:p>
          <a:p>
            <a:r>
              <a:rPr lang="en-US" dirty="0"/>
              <a:t>The most famous inventor of the period is </a:t>
            </a:r>
            <a:r>
              <a:rPr lang="en-US" b="1" dirty="0"/>
              <a:t>Thomas Edison</a:t>
            </a:r>
            <a:r>
              <a:rPr lang="en-US" dirty="0"/>
              <a:t>. He invented the </a:t>
            </a:r>
            <a:r>
              <a:rPr lang="en-US" b="1" dirty="0"/>
              <a:t>electric light bulb</a:t>
            </a:r>
            <a:r>
              <a:rPr lang="en-US" dirty="0"/>
              <a:t>, the </a:t>
            </a:r>
            <a:r>
              <a:rPr lang="en-US" b="1" dirty="0"/>
              <a:t>phonograph</a:t>
            </a:r>
            <a:r>
              <a:rPr lang="en-US" dirty="0"/>
              <a:t>, </a:t>
            </a:r>
            <a:r>
              <a:rPr lang="en-US" b="1" dirty="0"/>
              <a:t>motion pictures</a:t>
            </a:r>
            <a:r>
              <a:rPr lang="en-US" dirty="0"/>
              <a:t>, a system for distributing electrical power, and many other technologies powered by electricity 	</a:t>
            </a:r>
          </a:p>
          <a:p>
            <a:r>
              <a:rPr lang="en-US" dirty="0"/>
              <a:t>Edison also established the concept of industrial research, and he founded a research laboratory staffed by engineers and technicians in New Jersey 	</a:t>
            </a:r>
          </a:p>
          <a:p>
            <a:r>
              <a:rPr lang="en-US" dirty="0"/>
              <a:t>Edison’s technological achievements were used by other inventors, as evidenced by the development of long-distance electricity transmission, which enabled Edison’s electric light to illuminate buildings, streets, and neighborhoods across the United States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20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342</TotalTime>
  <Words>317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</vt:lpstr>
      <vt:lpstr>Berlin</vt:lpstr>
      <vt:lpstr>After Reconstruction and the Industrial Revolution</vt:lpstr>
      <vt:lpstr>Reconstruction (1865-1877)</vt:lpstr>
      <vt:lpstr>After the Fall of Reconstruction</vt:lpstr>
      <vt:lpstr>Industrialization in America is on the Rise</vt:lpstr>
      <vt:lpstr>Development of the West</vt:lpstr>
      <vt:lpstr>New Technology Advances Industry and Life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After Reconstruction and the Industrial Revolution</dc:title>
  <dc:creator>Jones, Jerica</dc:creator>
  <cp:lastModifiedBy>Jones, Jerica</cp:lastModifiedBy>
  <cp:revision>9</cp:revision>
  <dcterms:created xsi:type="dcterms:W3CDTF">2014-09-24T13:06:56Z</dcterms:created>
  <dcterms:modified xsi:type="dcterms:W3CDTF">2014-09-24T18:49:05Z</dcterms:modified>
</cp:coreProperties>
</file>